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  <p:sldId id="257" r:id="rId3"/>
    <p:sldId id="604" r:id="rId4"/>
    <p:sldId id="258" r:id="rId5"/>
    <p:sldId id="605" r:id="rId6"/>
    <p:sldId id="606" r:id="rId7"/>
    <p:sldId id="607" r:id="rId8"/>
    <p:sldId id="608" r:id="rId9"/>
    <p:sldId id="609" r:id="rId10"/>
    <p:sldId id="610" r:id="rId11"/>
    <p:sldId id="611" r:id="rId12"/>
    <p:sldId id="612" r:id="rId13"/>
    <p:sldId id="613" r:id="rId14"/>
    <p:sldId id="614" r:id="rId15"/>
    <p:sldId id="615" r:id="rId16"/>
    <p:sldId id="616" r:id="rId17"/>
    <p:sldId id="617" r:id="rId18"/>
    <p:sldId id="618" r:id="rId19"/>
    <p:sldId id="619" r:id="rId20"/>
    <p:sldId id="621" r:id="rId21"/>
    <p:sldId id="622" r:id="rId22"/>
    <p:sldId id="623" r:id="rId23"/>
    <p:sldId id="624" r:id="rId24"/>
    <p:sldId id="625" r:id="rId25"/>
    <p:sldId id="626" r:id="rId26"/>
    <p:sldId id="627" r:id="rId27"/>
    <p:sldId id="628" r:id="rId28"/>
    <p:sldId id="629" r:id="rId29"/>
    <p:sldId id="630" r:id="rId30"/>
    <p:sldId id="631" r:id="rId31"/>
    <p:sldId id="632" r:id="rId32"/>
    <p:sldId id="633" r:id="rId33"/>
    <p:sldId id="636" r:id="rId34"/>
    <p:sldId id="637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77"/>
    <p:restoredTop sz="94694"/>
  </p:normalViewPr>
  <p:slideViewPr>
    <p:cSldViewPr snapToGrid="0" snapToObjects="1">
      <p:cViewPr varScale="1">
        <p:scale>
          <a:sx n="87" d="100"/>
          <a:sy n="87" d="100"/>
        </p:scale>
        <p:origin x="224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E070-E2DF-DF4C-9413-359DE2BE9260}" type="datetimeFigureOut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323D-2590-134F-8C28-3DE40EB02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22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E070-E2DF-DF4C-9413-359DE2BE9260}" type="datetimeFigureOut">
              <a:rPr lang="en-US" smtClean="0"/>
              <a:t>8/18/19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323D-2590-134F-8C28-3DE40EB02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170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E070-E2DF-DF4C-9413-359DE2BE9260}" type="datetimeFigureOut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323D-2590-134F-8C28-3DE40EB02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932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E070-E2DF-DF4C-9413-359DE2BE9260}" type="datetimeFigureOut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323D-2590-134F-8C28-3DE40EB02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4657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E070-E2DF-DF4C-9413-359DE2BE9260}" type="datetimeFigureOut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323D-2590-134F-8C28-3DE40EB02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83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E070-E2DF-DF4C-9413-359DE2BE9260}" type="datetimeFigureOut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323D-2590-134F-8C28-3DE40EB02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044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E070-E2DF-DF4C-9413-359DE2BE9260}" type="datetimeFigureOut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323D-2590-134F-8C28-3DE40EB02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7900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E070-E2DF-DF4C-9413-359DE2BE9260}" type="datetimeFigureOut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323D-2590-134F-8C28-3DE40EB02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238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E070-E2DF-DF4C-9413-359DE2BE9260}" type="datetimeFigureOut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323D-2590-134F-8C28-3DE40EB02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209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1199" y="1607864"/>
            <a:ext cx="5181600" cy="4110792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37620" indent="-152396">
              <a:buClr>
                <a:schemeClr val="tx1"/>
              </a:buClr>
              <a:buSzPct val="6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690016" indent="-152396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842412" indent="-152396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41155" y="1607864"/>
            <a:ext cx="5181600" cy="4110792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37620" indent="-152396">
              <a:buClr>
                <a:schemeClr val="tx1"/>
              </a:buClr>
              <a:buSzPct val="6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690016" indent="-152396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842412" indent="-152396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4877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4417" y="5221411"/>
            <a:ext cx="10389144" cy="465808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804747">
              <a:lnSpc>
                <a:spcPct val="100000"/>
              </a:lnSpc>
              <a:spcBef>
                <a:spcPct val="50000"/>
              </a:spcBef>
              <a:buNone/>
              <a:defRPr sz="2933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3897" y="2054069"/>
            <a:ext cx="10629664" cy="3038449"/>
          </a:xfrm>
          <a:prstGeom prst="rect">
            <a:avLst/>
          </a:prstGeom>
        </p:spPr>
        <p:txBody>
          <a:bodyPr>
            <a:noAutofit/>
          </a:bodyPr>
          <a:lstStyle>
            <a:lvl1pPr marL="244794" indent="-533277" algn="l">
              <a:lnSpc>
                <a:spcPct val="90000"/>
              </a:lnSpc>
              <a:defRPr sz="5333" b="0" i="1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8137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E070-E2DF-DF4C-9413-359DE2BE9260}" type="datetimeFigureOut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323D-2590-134F-8C28-3DE40EB02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475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E070-E2DF-DF4C-9413-359DE2BE9260}" type="datetimeFigureOut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323D-2590-134F-8C28-3DE40EB02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85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E070-E2DF-DF4C-9413-359DE2BE9260}" type="datetimeFigureOut">
              <a:rPr lang="en-US" smtClean="0"/>
              <a:t>8/18/19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323D-2590-134F-8C28-3DE40EB02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517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E070-E2DF-DF4C-9413-359DE2BE9260}" type="datetimeFigureOut">
              <a:rPr lang="en-US" smtClean="0"/>
              <a:t>8/18/19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323D-2590-134F-8C28-3DE40EB02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002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E070-E2DF-DF4C-9413-359DE2BE9260}" type="datetimeFigureOut">
              <a:rPr lang="en-US" smtClean="0"/>
              <a:t>8/18/19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323D-2590-134F-8C28-3DE40EB02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460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E070-E2DF-DF4C-9413-359DE2BE9260}" type="datetimeFigureOut">
              <a:rPr lang="en-US" smtClean="0"/>
              <a:t>8/18/19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323D-2590-134F-8C28-3DE40EB02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076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E070-E2DF-DF4C-9413-359DE2BE9260}" type="datetimeFigureOut">
              <a:rPr lang="en-US" smtClean="0"/>
              <a:t>8/18/19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323D-2590-134F-8C28-3DE40EB02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15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B71E070-E2DF-DF4C-9413-359DE2BE9260}" type="datetimeFigureOut">
              <a:rPr lang="en-US" smtClean="0"/>
              <a:t>8/18/19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E646323D-2590-134F-8C28-3DE40EB02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623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B71E070-E2DF-DF4C-9413-359DE2BE9260}" type="datetimeFigureOut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E646323D-2590-134F-8C28-3DE40EB02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7098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  <p:sldLayoutId id="2147483739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haveibeenpwned.com/" TargetMode="Externa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C734F-37C9-254F-B26F-2F13C0F3DC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0380" y="1158523"/>
            <a:ext cx="5518066" cy="4540955"/>
          </a:xfrm>
        </p:spPr>
        <p:txBody>
          <a:bodyPr anchor="ctr">
            <a:normAutofit/>
          </a:bodyPr>
          <a:lstStyle/>
          <a:p>
            <a:pPr algn="l"/>
            <a:r>
              <a:rPr lang="en-US" sz="5400" dirty="0"/>
              <a:t>Digital Self Defense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9DF120-7BB0-554D-87ED-90BC6CC775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6817" y="1158522"/>
            <a:ext cx="2893416" cy="454095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Staying safe in the digital age</a:t>
            </a:r>
          </a:p>
          <a:p>
            <a:endParaRPr lang="en-US" sz="2400" dirty="0"/>
          </a:p>
          <a:p>
            <a:r>
              <a:rPr lang="en-US" sz="2400" dirty="0"/>
              <a:t>Jason Chambers</a:t>
            </a:r>
          </a:p>
          <a:p>
            <a:r>
              <a:rPr lang="en-US" sz="2400" dirty="0"/>
              <a:t>© 2019</a:t>
            </a:r>
          </a:p>
        </p:txBody>
      </p:sp>
    </p:spTree>
    <p:extLst>
      <p:ext uri="{BB962C8B-B14F-4D97-AF65-F5344CB8AC3E}">
        <p14:creationId xmlns:p14="http://schemas.microsoft.com/office/powerpoint/2010/main" val="2679493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3C1408E-51B4-064C-87DC-B3D4FBD37A62}"/>
              </a:ext>
            </a:extLst>
          </p:cNvPr>
          <p:cNvSpPr/>
          <p:nvPr/>
        </p:nvSpPr>
        <p:spPr>
          <a:xfrm>
            <a:off x="1346886" y="2594919"/>
            <a:ext cx="2273643" cy="2026508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6. Brute force attempts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97E7871-8AA8-4E4E-9D87-DBACF737266E}"/>
              </a:ext>
            </a:extLst>
          </p:cNvPr>
          <p:cNvSpPr/>
          <p:nvPr/>
        </p:nvSpPr>
        <p:spPr>
          <a:xfrm>
            <a:off x="3389870" y="444843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Targeted?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61FDFF-646C-2446-86A5-743EC8D35E47}"/>
              </a:ext>
            </a:extLst>
          </p:cNvPr>
          <p:cNvCxnSpPr>
            <a:cxnSpLocks/>
          </p:cNvCxnSpPr>
          <p:nvPr/>
        </p:nvCxnSpPr>
        <p:spPr>
          <a:xfrm flipV="1">
            <a:off x="3287562" y="2174576"/>
            <a:ext cx="435275" cy="7171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F453FE06-B77D-9B43-A494-40E4E0794F2F}"/>
              </a:ext>
            </a:extLst>
          </p:cNvPr>
          <p:cNvSpPr/>
          <p:nvPr/>
        </p:nvSpPr>
        <p:spPr>
          <a:xfrm>
            <a:off x="4294438" y="3373396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Slow (expensive)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1F3F2C-6082-9548-8DDC-1A8EB1FDF165}"/>
              </a:ext>
            </a:extLst>
          </p:cNvPr>
          <p:cNvCxnSpPr>
            <a:cxnSpLocks/>
          </p:cNvCxnSpPr>
          <p:nvPr/>
        </p:nvCxnSpPr>
        <p:spPr>
          <a:xfrm flipH="1" flipV="1">
            <a:off x="4526692" y="2471351"/>
            <a:ext cx="904568" cy="9020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0AF04C6-E3B9-EC47-B387-4F4FDC487E2F}"/>
              </a:ext>
            </a:extLst>
          </p:cNvPr>
          <p:cNvSpPr/>
          <p:nvPr/>
        </p:nvSpPr>
        <p:spPr>
          <a:xfrm>
            <a:off x="6337423" y="865186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Expect big returns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726D1D0-AB01-4243-9F59-4EF990D4BB01}"/>
              </a:ext>
            </a:extLst>
          </p:cNvPr>
          <p:cNvCxnSpPr>
            <a:cxnSpLocks/>
            <a:stCxn id="5" idx="7"/>
            <a:endCxn id="7" idx="3"/>
          </p:cNvCxnSpPr>
          <p:nvPr/>
        </p:nvCxnSpPr>
        <p:spPr>
          <a:xfrm flipV="1">
            <a:off x="6235114" y="2594919"/>
            <a:ext cx="435276" cy="10752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C32252D3-DC0B-2040-B1E5-15437F8A49CE}"/>
              </a:ext>
            </a:extLst>
          </p:cNvPr>
          <p:cNvSpPr/>
          <p:nvPr/>
        </p:nvSpPr>
        <p:spPr>
          <a:xfrm>
            <a:off x="7474244" y="3608173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Simple passwords can be cracked fairly quickly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E0CCD4-F57A-004F-8B66-AD7C6E9DF058}"/>
              </a:ext>
            </a:extLst>
          </p:cNvPr>
          <p:cNvCxnSpPr>
            <a:cxnSpLocks/>
            <a:stCxn id="11" idx="1"/>
            <a:endCxn id="7" idx="4"/>
          </p:cNvCxnSpPr>
          <p:nvPr/>
        </p:nvCxnSpPr>
        <p:spPr>
          <a:xfrm flipH="1" flipV="1">
            <a:off x="7474245" y="2891694"/>
            <a:ext cx="332966" cy="10132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0C71B12-A881-FD45-BC79-26C38B5F4097}"/>
              </a:ext>
            </a:extLst>
          </p:cNvPr>
          <p:cNvGrpSpPr/>
          <p:nvPr/>
        </p:nvGrpSpPr>
        <p:grpSpPr>
          <a:xfrm rot="943278">
            <a:off x="1615902" y="4224526"/>
            <a:ext cx="1979329" cy="2258933"/>
            <a:chOff x="6858000" y="3505200"/>
            <a:chExt cx="1841500" cy="1635125"/>
          </a:xfrm>
        </p:grpSpPr>
        <p:pic>
          <p:nvPicPr>
            <p:cNvPr id="16" name="Picture 5" descr="C:\Users\mbadgley\AppData\Local\Microsoft\Windows\Temporary Internet Files\Content.IE5\JATUTJSR\MCj04247980000[1].wmf">
              <a:extLst>
                <a:ext uri="{FF2B5EF4-FFF2-40B4-BE49-F238E27FC236}">
                  <a16:creationId xmlns:a16="http://schemas.microsoft.com/office/drawing/2014/main" id="{8DDDB223-DC13-D146-B89F-FB0F6221D9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8CFE0E2-FF73-B349-923E-91B29BA35175}"/>
                </a:ext>
              </a:extLst>
            </p:cNvPr>
            <p:cNvSpPr txBox="1"/>
            <p:nvPr/>
          </p:nvSpPr>
          <p:spPr>
            <a:xfrm rot="20843219">
              <a:off x="6987343" y="3998409"/>
              <a:ext cx="1606677" cy="735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4400">
                <a:defRPr/>
              </a:pPr>
              <a:r>
                <a:rPr lang="en-US" sz="1000" kern="0" dirty="0">
                  <a:solidFill>
                    <a:sysClr val="windowText" lastClr="000000"/>
                  </a:solidFill>
                  <a:latin typeface="Comic Sans MS" pitchFamily="66" charset="0"/>
                </a:rPr>
                <a:t>Question – what might you do to frustrate somebody who is conducting a brute-force attack?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kern="0" dirty="0">
                <a:solidFill>
                  <a:sysClr val="windowText" lastClr="000000"/>
                </a:solidFill>
                <a:latin typeface="Comic Sans MS" pitchFamily="66" charset="0"/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0E8028AD-FC0A-2F45-8BB9-CD864C075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09244">
            <a:off x="5826346" y="-1"/>
            <a:ext cx="5569441" cy="685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C906796-F652-A24B-A29B-179C215DBFCC}"/>
              </a:ext>
            </a:extLst>
          </p:cNvPr>
          <p:cNvGrpSpPr/>
          <p:nvPr/>
        </p:nvGrpSpPr>
        <p:grpSpPr>
          <a:xfrm rot="943278">
            <a:off x="10016904" y="4396754"/>
            <a:ext cx="1979329" cy="2258933"/>
            <a:chOff x="6858000" y="3505200"/>
            <a:chExt cx="1841500" cy="1635125"/>
          </a:xfrm>
        </p:grpSpPr>
        <p:pic>
          <p:nvPicPr>
            <p:cNvPr id="19" name="Picture 5" descr="C:\Users\mbadgley\AppData\Local\Microsoft\Windows\Temporary Internet Files\Content.IE5\JATUTJSR\MCj04247980000[1].wmf">
              <a:extLst>
                <a:ext uri="{FF2B5EF4-FFF2-40B4-BE49-F238E27FC236}">
                  <a16:creationId xmlns:a16="http://schemas.microsoft.com/office/drawing/2014/main" id="{8DC59F8C-6571-374A-980B-40CC8BB322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C23BF3-1405-4B49-8E3B-C3DFB3BE2BAC}"/>
                </a:ext>
              </a:extLst>
            </p:cNvPr>
            <p:cNvSpPr txBox="1"/>
            <p:nvPr/>
          </p:nvSpPr>
          <p:spPr>
            <a:xfrm rot="20843219">
              <a:off x="6987343" y="4109802"/>
              <a:ext cx="1606677" cy="512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4400">
                <a:defRPr/>
              </a:pPr>
              <a:r>
                <a:rPr lang="en-US" sz="1000" kern="0" dirty="0">
                  <a:solidFill>
                    <a:sysClr val="windowText" lastClr="000000"/>
                  </a:solidFill>
                  <a:latin typeface="Comic Sans MS" pitchFamily="66" charset="0"/>
                </a:rPr>
                <a:t>If we have time, I can demo a brute-force attack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kern="0" dirty="0">
                <a:solidFill>
                  <a:sysClr val="windowText" lastClr="000000"/>
                </a:solidFill>
                <a:latin typeface="Comic Sans MS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1133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7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36D3132-4A6A-5347-92A8-DD787E5FB6FB}"/>
              </a:ext>
            </a:extLst>
          </p:cNvPr>
          <p:cNvSpPr/>
          <p:nvPr/>
        </p:nvSpPr>
        <p:spPr>
          <a:xfrm>
            <a:off x="1346886" y="2594919"/>
            <a:ext cx="2273643" cy="2026508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 Public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CF4A171-E123-124F-96C6-D21DF86F0356}"/>
              </a:ext>
            </a:extLst>
          </p:cNvPr>
          <p:cNvSpPr/>
          <p:nvPr/>
        </p:nvSpPr>
        <p:spPr>
          <a:xfrm>
            <a:off x="3389870" y="444843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Think of it as a public swimming pool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108988-8131-A54D-91E7-BCC7B663977E}"/>
              </a:ext>
            </a:extLst>
          </p:cNvPr>
          <p:cNvCxnSpPr>
            <a:cxnSpLocks/>
          </p:cNvCxnSpPr>
          <p:nvPr/>
        </p:nvCxnSpPr>
        <p:spPr>
          <a:xfrm flipV="1">
            <a:off x="3287562" y="2174576"/>
            <a:ext cx="435275" cy="7171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DD9C63C6-DAA0-0344-B34E-A381DE9CBF59}"/>
              </a:ext>
            </a:extLst>
          </p:cNvPr>
          <p:cNvSpPr/>
          <p:nvPr/>
        </p:nvSpPr>
        <p:spPr>
          <a:xfrm>
            <a:off x="4526691" y="3119217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Wifi</a:t>
            </a:r>
            <a:r>
              <a:rPr lang="en-US" dirty="0"/>
              <a:t> sniffing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526F33-3EE4-034A-8F77-CA4B55D00B6F}"/>
              </a:ext>
            </a:extLst>
          </p:cNvPr>
          <p:cNvCxnSpPr>
            <a:cxnSpLocks/>
            <a:stCxn id="5" idx="1"/>
            <a:endCxn id="3" idx="4"/>
          </p:cNvCxnSpPr>
          <p:nvPr/>
        </p:nvCxnSpPr>
        <p:spPr>
          <a:xfrm flipH="1" flipV="1">
            <a:off x="4526692" y="2471351"/>
            <a:ext cx="332966" cy="9446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C2CC5816-9383-E645-A786-03AD8477DECD}"/>
              </a:ext>
            </a:extLst>
          </p:cNvPr>
          <p:cNvSpPr/>
          <p:nvPr/>
        </p:nvSpPr>
        <p:spPr>
          <a:xfrm>
            <a:off x="6195522" y="843741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Man-in-the-middle attacks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CB69C1-EB43-FA47-BDDC-9B4C41F2BE41}"/>
              </a:ext>
            </a:extLst>
          </p:cNvPr>
          <p:cNvCxnSpPr>
            <a:cxnSpLocks/>
            <a:stCxn id="5" idx="7"/>
            <a:endCxn id="9" idx="3"/>
          </p:cNvCxnSpPr>
          <p:nvPr/>
        </p:nvCxnSpPr>
        <p:spPr>
          <a:xfrm flipV="1">
            <a:off x="6467367" y="2573474"/>
            <a:ext cx="61122" cy="8425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3E8E62E-FB06-4946-B988-5D956BFEC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17521">
            <a:off x="5277170" y="794022"/>
            <a:ext cx="6383990" cy="561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514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03B1ED8-8E1C-A143-92B1-82D67D5A1E35}"/>
              </a:ext>
            </a:extLst>
          </p:cNvPr>
          <p:cNvSpPr/>
          <p:nvPr/>
        </p:nvSpPr>
        <p:spPr>
          <a:xfrm>
            <a:off x="1346886" y="2594919"/>
            <a:ext cx="2273643" cy="2026508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8. Do you have them written down?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23703A-5E1C-0444-BE95-1AEF2CC4B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858" y="0"/>
            <a:ext cx="67718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98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34A46C-15A4-4949-9378-5D9D279BE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I do to avoid becoming a victim?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59B596-FB5F-C541-8E58-830A374C9E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371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B091F7-9D80-6049-AA84-D772776C8348}"/>
              </a:ext>
            </a:extLst>
          </p:cNvPr>
          <p:cNvSpPr txBox="1"/>
          <p:nvPr/>
        </p:nvSpPr>
        <p:spPr>
          <a:xfrm>
            <a:off x="801130" y="2739091"/>
            <a:ext cx="4312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Ready?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027080-CBE8-DC45-A9EE-D9BDC495F798}"/>
              </a:ext>
            </a:extLst>
          </p:cNvPr>
          <p:cNvSpPr txBox="1"/>
          <p:nvPr/>
        </p:nvSpPr>
        <p:spPr>
          <a:xfrm>
            <a:off x="801130" y="1749002"/>
            <a:ext cx="4312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can however take steps to reduce your risk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ABFD8B-E261-D740-90D1-3A5E9F42CF9E}"/>
              </a:ext>
            </a:extLst>
          </p:cNvPr>
          <p:cNvSpPr txBox="1"/>
          <p:nvPr/>
        </p:nvSpPr>
        <p:spPr>
          <a:xfrm>
            <a:off x="801130" y="389581"/>
            <a:ext cx="43125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Unless you choose to live off the grid, it’s impossible to avoid risk altogether</a:t>
            </a:r>
          </a:p>
        </p:txBody>
      </p:sp>
    </p:spTree>
    <p:extLst>
      <p:ext uri="{BB962C8B-B14F-4D97-AF65-F5344CB8AC3E}">
        <p14:creationId xmlns:p14="http://schemas.microsoft.com/office/powerpoint/2010/main" val="277864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868C68-A701-C14B-B0D6-60DFAD1C84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844660-B53A-9247-B67A-28928D5E0E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Use a Password Manager</a:t>
            </a:r>
          </a:p>
        </p:txBody>
      </p:sp>
    </p:spTree>
    <p:extLst>
      <p:ext uri="{BB962C8B-B14F-4D97-AF65-F5344CB8AC3E}">
        <p14:creationId xmlns:p14="http://schemas.microsoft.com/office/powerpoint/2010/main" val="2527401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868C68-A701-C14B-B0D6-60DFAD1C84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844660-B53A-9247-B67A-28928D5E0E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Change all your on-line passwords using a different strong password for each</a:t>
            </a:r>
          </a:p>
        </p:txBody>
      </p:sp>
    </p:spTree>
    <p:extLst>
      <p:ext uri="{BB962C8B-B14F-4D97-AF65-F5344CB8AC3E}">
        <p14:creationId xmlns:p14="http://schemas.microsoft.com/office/powerpoint/2010/main" val="1084075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A3E0E-6776-CD4C-9EE0-C334978EC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Turn on 2FA for your accounts (start with e-mail)</a:t>
            </a:r>
          </a:p>
        </p:txBody>
      </p:sp>
    </p:spTree>
    <p:extLst>
      <p:ext uri="{BB962C8B-B14F-4D97-AF65-F5344CB8AC3E}">
        <p14:creationId xmlns:p14="http://schemas.microsoft.com/office/powerpoint/2010/main" val="90464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A3E0E-6776-CD4C-9EE0-C334978EC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 out if you have been compromised (hint: you probably have been already)</a:t>
            </a:r>
          </a:p>
        </p:txBody>
      </p:sp>
    </p:spTree>
    <p:extLst>
      <p:ext uri="{BB962C8B-B14F-4D97-AF65-F5344CB8AC3E}">
        <p14:creationId xmlns:p14="http://schemas.microsoft.com/office/powerpoint/2010/main" val="4246047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A3E0E-6776-CD4C-9EE0-C334978EC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Learn the signs of phishing campaigns</a:t>
            </a:r>
          </a:p>
        </p:txBody>
      </p:sp>
    </p:spTree>
    <p:extLst>
      <p:ext uri="{BB962C8B-B14F-4D97-AF65-F5344CB8AC3E}">
        <p14:creationId xmlns:p14="http://schemas.microsoft.com/office/powerpoint/2010/main" val="3893509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B091F7-9D80-6049-AA84-D772776C8348}"/>
              </a:ext>
            </a:extLst>
          </p:cNvPr>
          <p:cNvSpPr txBox="1"/>
          <p:nvPr/>
        </p:nvSpPr>
        <p:spPr>
          <a:xfrm>
            <a:off x="801130" y="2739091"/>
            <a:ext cx="4312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Q. Am I being targeted?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BE2E65-7AAA-D84B-808C-3C4B1F54A46D}"/>
              </a:ext>
            </a:extLst>
          </p:cNvPr>
          <p:cNvSpPr txBox="1"/>
          <p:nvPr/>
        </p:nvSpPr>
        <p:spPr>
          <a:xfrm>
            <a:off x="5622323" y="2531762"/>
            <a:ext cx="6993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Goals:</a:t>
            </a:r>
          </a:p>
          <a:p>
            <a:r>
              <a:rPr lang="en-US" sz="2400" dirty="0"/>
              <a:t>	Provide answers</a:t>
            </a:r>
          </a:p>
          <a:p>
            <a:r>
              <a:rPr lang="en-US" sz="2400" dirty="0"/>
              <a:t>	Teach you how to boost your defenses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027080-CBE8-DC45-A9EE-D9BDC495F798}"/>
              </a:ext>
            </a:extLst>
          </p:cNvPr>
          <p:cNvSpPr txBox="1"/>
          <p:nvPr/>
        </p:nvSpPr>
        <p:spPr>
          <a:xfrm>
            <a:off x="801130" y="1749002"/>
            <a:ext cx="4312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Q. What can I do to avoid becoming a victim?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21B6E-BD90-6F44-8BE0-D97827A60678}"/>
              </a:ext>
            </a:extLst>
          </p:cNvPr>
          <p:cNvSpPr txBox="1"/>
          <p:nvPr/>
        </p:nvSpPr>
        <p:spPr>
          <a:xfrm>
            <a:off x="801130" y="3749578"/>
            <a:ext cx="4312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Q. Why do businesses keep getting hacked?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3D957-C4D8-614A-AFFC-014F87AAC58F}"/>
              </a:ext>
            </a:extLst>
          </p:cNvPr>
          <p:cNvSpPr txBox="1"/>
          <p:nvPr/>
        </p:nvSpPr>
        <p:spPr>
          <a:xfrm>
            <a:off x="801130" y="4828734"/>
            <a:ext cx="43125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Q. Why is it so hard for businesses to avoid getting hacked?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ABFD8B-E261-D740-90D1-3A5E9F42CF9E}"/>
              </a:ext>
            </a:extLst>
          </p:cNvPr>
          <p:cNvSpPr txBox="1"/>
          <p:nvPr/>
        </p:nvSpPr>
        <p:spPr>
          <a:xfrm>
            <a:off x="801130" y="389581"/>
            <a:ext cx="43125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Q. How do they get hold of my login/password (credentials)?</a:t>
            </a:r>
          </a:p>
        </p:txBody>
      </p:sp>
    </p:spTree>
    <p:extLst>
      <p:ext uri="{BB962C8B-B14F-4D97-AF65-F5344CB8AC3E}">
        <p14:creationId xmlns:p14="http://schemas.microsoft.com/office/powerpoint/2010/main" val="305771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1"/>
      <p:bldP spid="7" grpId="1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A3E0E-6776-CD4C-9EE0-C334978EC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Never give out personal or sensitive information until you have verified who you are talking to</a:t>
            </a:r>
          </a:p>
        </p:txBody>
      </p:sp>
    </p:spTree>
    <p:extLst>
      <p:ext uri="{BB962C8B-B14F-4D97-AF65-F5344CB8AC3E}">
        <p14:creationId xmlns:p14="http://schemas.microsoft.com/office/powerpoint/2010/main" val="3609441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A3E0E-6776-CD4C-9EE0-C334978EC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E-mail (and SMS) is not confidential – encrypt sensitive files before sending them</a:t>
            </a:r>
          </a:p>
        </p:txBody>
      </p:sp>
    </p:spTree>
    <p:extLst>
      <p:ext uri="{BB962C8B-B14F-4D97-AF65-F5344CB8AC3E}">
        <p14:creationId xmlns:p14="http://schemas.microsoft.com/office/powerpoint/2010/main" val="568799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A3E0E-6776-CD4C-9EE0-C334978EC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Buy this book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558D3-F809-8149-BAFB-7D2E171C9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53281">
            <a:off x="6578732" y="834952"/>
            <a:ext cx="3202312" cy="483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01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A3E0E-6776-CD4C-9EE0-C334978EC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Freeze your credit</a:t>
            </a:r>
          </a:p>
        </p:txBody>
      </p:sp>
    </p:spTree>
    <p:extLst>
      <p:ext uri="{BB962C8B-B14F-4D97-AF65-F5344CB8AC3E}">
        <p14:creationId xmlns:p14="http://schemas.microsoft.com/office/powerpoint/2010/main" val="3732303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A3E0E-6776-CD4C-9EE0-C334978EC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 your credit</a:t>
            </a:r>
          </a:p>
        </p:txBody>
      </p:sp>
    </p:spTree>
    <p:extLst>
      <p:ext uri="{BB962C8B-B14F-4D97-AF65-F5344CB8AC3E}">
        <p14:creationId xmlns:p14="http://schemas.microsoft.com/office/powerpoint/2010/main" val="7749857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A3E0E-6776-CD4C-9EE0-C334978EC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 your banking activity (alerts)</a:t>
            </a:r>
          </a:p>
        </p:txBody>
      </p:sp>
    </p:spTree>
    <p:extLst>
      <p:ext uri="{BB962C8B-B14F-4D97-AF65-F5344CB8AC3E}">
        <p14:creationId xmlns:p14="http://schemas.microsoft.com/office/powerpoint/2010/main" val="4267608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A3E0E-6776-CD4C-9EE0-C334978EC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Confirm wiring instructions over the phone AND lookup routing number and IBAN – never blindly trust e-mail messages</a:t>
            </a:r>
          </a:p>
        </p:txBody>
      </p:sp>
    </p:spTree>
    <p:extLst>
      <p:ext uri="{BB962C8B-B14F-4D97-AF65-F5344CB8AC3E}">
        <p14:creationId xmlns:p14="http://schemas.microsoft.com/office/powerpoint/2010/main" val="25104156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A3E0E-6776-CD4C-9EE0-C334978EC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 wary of on-line dating scams</a:t>
            </a:r>
          </a:p>
        </p:txBody>
      </p:sp>
    </p:spTree>
    <p:extLst>
      <p:ext uri="{BB962C8B-B14F-4D97-AF65-F5344CB8AC3E}">
        <p14:creationId xmlns:p14="http://schemas.microsoft.com/office/powerpoint/2010/main" val="42037864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A3E0E-6776-CD4C-9EE0-C334978EC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Know it is easy to spoof Caller ID – it is not the IRS or Technical Support that is calling you </a:t>
            </a:r>
          </a:p>
        </p:txBody>
      </p:sp>
    </p:spTree>
    <p:extLst>
      <p:ext uri="{BB962C8B-B14F-4D97-AF65-F5344CB8AC3E}">
        <p14:creationId xmlns:p14="http://schemas.microsoft.com/office/powerpoint/2010/main" val="514814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A3E0E-6776-CD4C-9EE0-C334978EC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Invest in a secure on-line backup service (if you want to recover from a Ransomware attack)</a:t>
            </a:r>
          </a:p>
        </p:txBody>
      </p:sp>
    </p:spTree>
    <p:extLst>
      <p:ext uri="{BB962C8B-B14F-4D97-AF65-F5344CB8AC3E}">
        <p14:creationId xmlns:p14="http://schemas.microsoft.com/office/powerpoint/2010/main" val="3222972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ame 10">
            <a:extLst>
              <a:ext uri="{FF2B5EF4-FFF2-40B4-BE49-F238E27FC236}">
                <a16:creationId xmlns:a16="http://schemas.microsoft.com/office/drawing/2014/main" id="{D33DBA4C-94E9-7648-8211-D259D6C9E646}"/>
              </a:ext>
            </a:extLst>
          </p:cNvPr>
          <p:cNvSpPr/>
          <p:nvPr/>
        </p:nvSpPr>
        <p:spPr>
          <a:xfrm>
            <a:off x="3628569" y="1083366"/>
            <a:ext cx="6679096" cy="4691269"/>
          </a:xfrm>
          <a:prstGeom prst="frame">
            <a:avLst>
              <a:gd name="adj1" fmla="val 3743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6422962-2306-DF43-A718-41EBAD0459E4}"/>
              </a:ext>
            </a:extLst>
          </p:cNvPr>
          <p:cNvGrpSpPr/>
          <p:nvPr/>
        </p:nvGrpSpPr>
        <p:grpSpPr>
          <a:xfrm>
            <a:off x="3146695" y="1783806"/>
            <a:ext cx="1927500" cy="429623"/>
            <a:chOff x="2360021" y="1337854"/>
            <a:chExt cx="1445625" cy="32221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04F5E8-21FA-BB4E-893A-2350F721416D}"/>
                </a:ext>
              </a:extLst>
            </p:cNvPr>
            <p:cNvSpPr/>
            <p:nvPr/>
          </p:nvSpPr>
          <p:spPr>
            <a:xfrm>
              <a:off x="3082834" y="1337854"/>
              <a:ext cx="722812" cy="3222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7427BE3-D193-A44B-A19C-69B1488EE973}"/>
                </a:ext>
              </a:extLst>
            </p:cNvPr>
            <p:cNvSpPr/>
            <p:nvPr/>
          </p:nvSpPr>
          <p:spPr>
            <a:xfrm>
              <a:off x="2360021" y="1337854"/>
              <a:ext cx="722812" cy="32221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512DB17-9474-C041-BCCD-33443D7C2CC2}"/>
              </a:ext>
            </a:extLst>
          </p:cNvPr>
          <p:cNvGrpSpPr/>
          <p:nvPr/>
        </p:nvGrpSpPr>
        <p:grpSpPr>
          <a:xfrm>
            <a:off x="-615408" y="2707261"/>
            <a:ext cx="9451704" cy="429623"/>
            <a:chOff x="-461556" y="2030445"/>
            <a:chExt cx="7088778" cy="32221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08717C6-49CE-5040-A748-EEBEA38B8421}"/>
                </a:ext>
              </a:extLst>
            </p:cNvPr>
            <p:cNvSpPr/>
            <p:nvPr/>
          </p:nvSpPr>
          <p:spPr>
            <a:xfrm>
              <a:off x="3082833" y="2030445"/>
              <a:ext cx="3544389" cy="3222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35D4699-EEE5-EC4E-B249-A3FA27EF3CF2}"/>
                </a:ext>
              </a:extLst>
            </p:cNvPr>
            <p:cNvSpPr/>
            <p:nvPr/>
          </p:nvSpPr>
          <p:spPr>
            <a:xfrm>
              <a:off x="-461556" y="2030445"/>
              <a:ext cx="3544389" cy="32221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A8C4FFC-A63F-454A-9794-B1E4687CCDAE}"/>
              </a:ext>
            </a:extLst>
          </p:cNvPr>
          <p:cNvGrpSpPr/>
          <p:nvPr/>
        </p:nvGrpSpPr>
        <p:grpSpPr>
          <a:xfrm>
            <a:off x="-615406" y="3630715"/>
            <a:ext cx="9451703" cy="429623"/>
            <a:chOff x="-461555" y="2723036"/>
            <a:chExt cx="7088777" cy="32221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7ED276D-4D07-4947-BC35-F026682BCE69}"/>
                </a:ext>
              </a:extLst>
            </p:cNvPr>
            <p:cNvSpPr/>
            <p:nvPr/>
          </p:nvSpPr>
          <p:spPr>
            <a:xfrm>
              <a:off x="3082834" y="2723036"/>
              <a:ext cx="3544388" cy="3222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24D8C7B-6F75-1F40-8089-FA97693FE6EC}"/>
                </a:ext>
              </a:extLst>
            </p:cNvPr>
            <p:cNvSpPr/>
            <p:nvPr/>
          </p:nvSpPr>
          <p:spPr>
            <a:xfrm>
              <a:off x="-461555" y="2723036"/>
              <a:ext cx="3544388" cy="32221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C07BEF0-FE15-3D4A-B987-95D5261A41E8}"/>
              </a:ext>
            </a:extLst>
          </p:cNvPr>
          <p:cNvGrpSpPr/>
          <p:nvPr/>
        </p:nvGrpSpPr>
        <p:grpSpPr>
          <a:xfrm>
            <a:off x="3042193" y="4554170"/>
            <a:ext cx="2136505" cy="429623"/>
            <a:chOff x="2281644" y="3415627"/>
            <a:chExt cx="1602379" cy="32221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E08A530-AF5C-5540-AFDA-6BC247C74A23}"/>
                </a:ext>
              </a:extLst>
            </p:cNvPr>
            <p:cNvSpPr/>
            <p:nvPr/>
          </p:nvSpPr>
          <p:spPr>
            <a:xfrm>
              <a:off x="3082834" y="3415627"/>
              <a:ext cx="801189" cy="3222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933613B-6D6E-484D-9090-D70C9F5BC99E}"/>
                </a:ext>
              </a:extLst>
            </p:cNvPr>
            <p:cNvSpPr/>
            <p:nvPr/>
          </p:nvSpPr>
          <p:spPr>
            <a:xfrm>
              <a:off x="2281644" y="3415627"/>
              <a:ext cx="801189" cy="32221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5BBD5D7-2811-CF4D-9194-19887A67E609}"/>
              </a:ext>
            </a:extLst>
          </p:cNvPr>
          <p:cNvSpPr txBox="1"/>
          <p:nvPr/>
        </p:nvSpPr>
        <p:spPr>
          <a:xfrm>
            <a:off x="592181" y="1720986"/>
            <a:ext cx="298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Your defenses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7C9F37-9A35-1E4B-8E7E-AC4FA733F146}"/>
              </a:ext>
            </a:extLst>
          </p:cNvPr>
          <p:cNvSpPr txBox="1"/>
          <p:nvPr/>
        </p:nvSpPr>
        <p:spPr>
          <a:xfrm>
            <a:off x="644433" y="2644441"/>
            <a:ext cx="298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Risk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A5870D-04F6-C34D-B017-861C8585120D}"/>
              </a:ext>
            </a:extLst>
          </p:cNvPr>
          <p:cNvSpPr txBox="1"/>
          <p:nvPr/>
        </p:nvSpPr>
        <p:spPr>
          <a:xfrm>
            <a:off x="592177" y="3599305"/>
            <a:ext cx="298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Consequences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13F899-8FF2-484D-A8D6-F984F626932E}"/>
              </a:ext>
            </a:extLst>
          </p:cNvPr>
          <p:cNvSpPr txBox="1"/>
          <p:nvPr/>
        </p:nvSpPr>
        <p:spPr>
          <a:xfrm>
            <a:off x="592176" y="4491350"/>
            <a:ext cx="298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Cost to adversary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9F6661-93E5-BD4A-AFC9-A2166C51BA97}"/>
              </a:ext>
            </a:extLst>
          </p:cNvPr>
          <p:cNvSpPr txBox="1"/>
          <p:nvPr/>
        </p:nvSpPr>
        <p:spPr>
          <a:xfrm>
            <a:off x="3796938" y="498662"/>
            <a:ext cx="1277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A946F1-59D6-374D-923B-CE86920F912E}"/>
              </a:ext>
            </a:extLst>
          </p:cNvPr>
          <p:cNvSpPr txBox="1"/>
          <p:nvPr/>
        </p:nvSpPr>
        <p:spPr>
          <a:xfrm>
            <a:off x="9283338" y="498662"/>
            <a:ext cx="1277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286118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4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25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4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A3E0E-6776-CD4C-9EE0-C334978EC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Turn on hard-drive encryption – in case your laptop is stolen</a:t>
            </a:r>
          </a:p>
        </p:txBody>
      </p:sp>
    </p:spTree>
    <p:extLst>
      <p:ext uri="{BB962C8B-B14F-4D97-AF65-F5344CB8AC3E}">
        <p14:creationId xmlns:p14="http://schemas.microsoft.com/office/powerpoint/2010/main" val="40721794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A3E0E-6776-CD4C-9EE0-C334978EC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Wipe clean your old Mac/PC/Device before selling/</a:t>
            </a:r>
            <a:r>
              <a:rPr lang="en-US"/>
              <a:t>donating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9427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A3E0E-6776-CD4C-9EE0-C334978EC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(Be careful at airports especially)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Take care using free public </a:t>
            </a:r>
            <a:r>
              <a:rPr lang="en-US" dirty="0" err="1"/>
              <a:t>Wifi</a:t>
            </a:r>
            <a:r>
              <a:rPr lang="en-US" dirty="0"/>
              <a:t> – use a VPN</a:t>
            </a:r>
          </a:p>
        </p:txBody>
      </p:sp>
    </p:spTree>
    <p:extLst>
      <p:ext uri="{BB962C8B-B14F-4D97-AF65-F5344CB8AC3E}">
        <p14:creationId xmlns:p14="http://schemas.microsoft.com/office/powerpoint/2010/main" val="20854483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Check </a:t>
            </a:r>
            <a:r>
              <a:rPr lang="en-US" dirty="0">
                <a:hlinkClick r:id="rId2"/>
              </a:rPr>
              <a:t>https://haveibeenpwned.com/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7323E7-34E7-5E48-B331-FEEB3ED9E1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49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Spread the word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822D5-F88D-1F45-9B6E-D7A74B47E6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247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34A46C-15A4-4949-9378-5D9D279BE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they get hold of my login/password?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59B596-FB5F-C541-8E58-830A374C9E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414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5DBA3D44-2196-4B44-964D-1943345985F9}"/>
              </a:ext>
            </a:extLst>
          </p:cNvPr>
          <p:cNvSpPr/>
          <p:nvPr/>
        </p:nvSpPr>
        <p:spPr>
          <a:xfrm>
            <a:off x="1346886" y="2594919"/>
            <a:ext cx="2273643" cy="2026508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 You are tricked into providing them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605A364-4D83-6842-9C2A-D3A8367D77D2}"/>
              </a:ext>
            </a:extLst>
          </p:cNvPr>
          <p:cNvSpPr/>
          <p:nvPr/>
        </p:nvSpPr>
        <p:spPr>
          <a:xfrm>
            <a:off x="4143632" y="411892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Social Engineering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E932C10-888B-2541-BDE5-CFCE20E8572A}"/>
              </a:ext>
            </a:extLst>
          </p:cNvPr>
          <p:cNvSpPr/>
          <p:nvPr/>
        </p:nvSpPr>
        <p:spPr>
          <a:xfrm>
            <a:off x="4629664" y="3715265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Phishing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51A0C87-7C02-9047-BC78-A852E6A34231}"/>
              </a:ext>
            </a:extLst>
          </p:cNvPr>
          <p:cNvGrpSpPr/>
          <p:nvPr/>
        </p:nvGrpSpPr>
        <p:grpSpPr>
          <a:xfrm rot="943278">
            <a:off x="2504026" y="4645507"/>
            <a:ext cx="1979329" cy="2258933"/>
            <a:chOff x="6858000" y="3505200"/>
            <a:chExt cx="1841500" cy="1635125"/>
          </a:xfrm>
        </p:grpSpPr>
        <p:pic>
          <p:nvPicPr>
            <p:cNvPr id="18" name="Picture 5" descr="C:\Users\mbadgley\AppData\Local\Microsoft\Windows\Temporary Internet Files\Content.IE5\JATUTJSR\MCj04247980000[1].wmf">
              <a:extLst>
                <a:ext uri="{FF2B5EF4-FFF2-40B4-BE49-F238E27FC236}">
                  <a16:creationId xmlns:a16="http://schemas.microsoft.com/office/drawing/2014/main" id="{DFC7D6D6-0FBA-624C-BC44-4678B4610D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B72A541-C104-D843-9D1E-E2ED3587D3D9}"/>
                </a:ext>
              </a:extLst>
            </p:cNvPr>
            <p:cNvSpPr txBox="1"/>
            <p:nvPr/>
          </p:nvSpPr>
          <p:spPr>
            <a:xfrm rot="20843219">
              <a:off x="6987343" y="4054105"/>
              <a:ext cx="1606677" cy="623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4400">
                <a:defRPr/>
              </a:pPr>
              <a:r>
                <a:rPr lang="en-US" sz="1000" kern="0" dirty="0">
                  <a:solidFill>
                    <a:sysClr val="windowText" lastClr="000000"/>
                  </a:solidFill>
                  <a:latin typeface="Comic Sans MS" pitchFamily="66" charset="0"/>
                </a:rPr>
                <a:t>90% of all attacks on enterprise networks are the result of a successful phishing attack.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kern="0" dirty="0">
                <a:solidFill>
                  <a:sysClr val="windowText" lastClr="000000"/>
                </a:solidFill>
                <a:latin typeface="Comic Sans MS" pitchFamily="66" charset="0"/>
              </a:endParaRPr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F382AE2-EC3A-E24A-9848-DA966E4B2129}"/>
              </a:ext>
            </a:extLst>
          </p:cNvPr>
          <p:cNvCxnSpPr>
            <a:stCxn id="6" idx="7"/>
            <a:endCxn id="7" idx="3"/>
          </p:cNvCxnSpPr>
          <p:nvPr/>
        </p:nvCxnSpPr>
        <p:spPr>
          <a:xfrm flipV="1">
            <a:off x="3287562" y="2141625"/>
            <a:ext cx="1189037" cy="7500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97C3267-8BAB-5F4E-ABDE-253BD0689481}"/>
              </a:ext>
            </a:extLst>
          </p:cNvPr>
          <p:cNvCxnSpPr>
            <a:cxnSpLocks/>
            <a:stCxn id="7" idx="4"/>
            <a:endCxn id="8" idx="0"/>
          </p:cNvCxnSpPr>
          <p:nvPr/>
        </p:nvCxnSpPr>
        <p:spPr>
          <a:xfrm>
            <a:off x="5280454" y="2438400"/>
            <a:ext cx="486032" cy="12768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290F4CE-7EF7-6345-B90B-72F5A2DBE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470" y="202771"/>
            <a:ext cx="6626640" cy="5143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2AE4E4-549D-D148-9671-53F2A26E6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614" y="3608173"/>
            <a:ext cx="3492500" cy="29718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1C8E73B-1C09-864F-A4A6-708F9B766A87}"/>
              </a:ext>
            </a:extLst>
          </p:cNvPr>
          <p:cNvGrpSpPr/>
          <p:nvPr/>
        </p:nvGrpSpPr>
        <p:grpSpPr>
          <a:xfrm rot="943278">
            <a:off x="5062829" y="4612307"/>
            <a:ext cx="1979329" cy="2258933"/>
            <a:chOff x="6858000" y="3505200"/>
            <a:chExt cx="1841500" cy="1635125"/>
          </a:xfrm>
        </p:grpSpPr>
        <p:pic>
          <p:nvPicPr>
            <p:cNvPr id="21" name="Picture 5" descr="C:\Users\mbadgley\AppData\Local\Microsoft\Windows\Temporary Internet Files\Content.IE5\JATUTJSR\MCj04247980000[1].wmf">
              <a:extLst>
                <a:ext uri="{FF2B5EF4-FFF2-40B4-BE49-F238E27FC236}">
                  <a16:creationId xmlns:a16="http://schemas.microsoft.com/office/drawing/2014/main" id="{E13D5AF7-17B7-D84C-BCEC-E4641752F6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463B71-27E1-EB45-A686-6871F973F250}"/>
                </a:ext>
              </a:extLst>
            </p:cNvPr>
            <p:cNvSpPr txBox="1"/>
            <p:nvPr/>
          </p:nvSpPr>
          <p:spPr>
            <a:xfrm rot="20843219">
              <a:off x="6987343" y="4054106"/>
              <a:ext cx="1606677" cy="623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4400">
                <a:defRPr/>
              </a:pPr>
              <a:r>
                <a:rPr lang="en-US" sz="1000" kern="0" dirty="0">
                  <a:solidFill>
                    <a:sysClr val="windowText" lastClr="000000"/>
                  </a:solidFill>
                  <a:latin typeface="Comic Sans MS" pitchFamily="66" charset="0"/>
                </a:rPr>
                <a:t>97% of people are unable to identify a sophisticated phishing email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kern="0" dirty="0">
                <a:solidFill>
                  <a:sysClr val="windowText" lastClr="000000"/>
                </a:solidFill>
                <a:latin typeface="Comic Sans MS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9269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DC6661-8B70-0046-8803-30E9BA4F6501}"/>
              </a:ext>
            </a:extLst>
          </p:cNvPr>
          <p:cNvCxnSpPr>
            <a:cxnSpLocks/>
            <a:stCxn id="8" idx="3"/>
            <a:endCxn id="5" idx="7"/>
          </p:cNvCxnSpPr>
          <p:nvPr/>
        </p:nvCxnSpPr>
        <p:spPr>
          <a:xfrm flipH="1">
            <a:off x="4947486" y="2141625"/>
            <a:ext cx="2317620" cy="27765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E5CEC489-D6E6-0F4A-A8FD-F5A2B956B3CE}"/>
              </a:ext>
            </a:extLst>
          </p:cNvPr>
          <p:cNvSpPr/>
          <p:nvPr/>
        </p:nvSpPr>
        <p:spPr>
          <a:xfrm>
            <a:off x="1346886" y="2594919"/>
            <a:ext cx="2273643" cy="2026508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 Malware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815381-756F-CD49-A8CA-A4C04C1377CC}"/>
              </a:ext>
            </a:extLst>
          </p:cNvPr>
          <p:cNvSpPr/>
          <p:nvPr/>
        </p:nvSpPr>
        <p:spPr>
          <a:xfrm>
            <a:off x="4143632" y="411892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Malicious Software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5ECAA04-6EDB-B942-AC38-8F588F25B904}"/>
              </a:ext>
            </a:extLst>
          </p:cNvPr>
          <p:cNvSpPr/>
          <p:nvPr/>
        </p:nvSpPr>
        <p:spPr>
          <a:xfrm>
            <a:off x="3006810" y="4621427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Infiltrate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6B1EC7-0F4A-1849-8364-05F8E551B33D}"/>
              </a:ext>
            </a:extLst>
          </p:cNvPr>
          <p:cNvSpPr/>
          <p:nvPr/>
        </p:nvSpPr>
        <p:spPr>
          <a:xfrm>
            <a:off x="6932139" y="411892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Spyware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B3989FB-CFD2-124E-9F0C-FE9D171F35CB}"/>
              </a:ext>
            </a:extLst>
          </p:cNvPr>
          <p:cNvSpPr/>
          <p:nvPr/>
        </p:nvSpPr>
        <p:spPr>
          <a:xfrm>
            <a:off x="9566187" y="1456038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e.g. Key Loggers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1EA5EAF-BEC8-F048-9990-7E42DBC027B4}"/>
              </a:ext>
            </a:extLst>
          </p:cNvPr>
          <p:cNvSpPr/>
          <p:nvPr/>
        </p:nvSpPr>
        <p:spPr>
          <a:xfrm>
            <a:off x="3844678" y="2516659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does it get installed?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8050644-E378-274E-BCE1-E1BE19BED343}"/>
              </a:ext>
            </a:extLst>
          </p:cNvPr>
          <p:cNvSpPr/>
          <p:nvPr/>
        </p:nvSpPr>
        <p:spPr>
          <a:xfrm>
            <a:off x="7292543" y="2652585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Social Engineering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274A627-AD74-1140-B1EA-C99D2CC1ADE2}"/>
              </a:ext>
            </a:extLst>
          </p:cNvPr>
          <p:cNvSpPr/>
          <p:nvPr/>
        </p:nvSpPr>
        <p:spPr>
          <a:xfrm>
            <a:off x="5803555" y="4742936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Vulnerable devices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36D7BF-1A05-9742-A459-5630A545D72F}"/>
              </a:ext>
            </a:extLst>
          </p:cNvPr>
          <p:cNvCxnSpPr>
            <a:cxnSpLocks/>
            <a:stCxn id="2" idx="7"/>
            <a:endCxn id="4" idx="3"/>
          </p:cNvCxnSpPr>
          <p:nvPr/>
        </p:nvCxnSpPr>
        <p:spPr>
          <a:xfrm flipV="1">
            <a:off x="3287562" y="2141625"/>
            <a:ext cx="1189037" cy="7500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7D35B15-2F8B-2A4F-A920-549C5C980FFB}"/>
              </a:ext>
            </a:extLst>
          </p:cNvPr>
          <p:cNvCxnSpPr>
            <a:cxnSpLocks/>
            <a:stCxn id="8" idx="2"/>
            <a:endCxn id="4" idx="6"/>
          </p:cNvCxnSpPr>
          <p:nvPr/>
        </p:nvCxnSpPr>
        <p:spPr>
          <a:xfrm flipH="1">
            <a:off x="6417275" y="1425146"/>
            <a:ext cx="51486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BD703DE-4190-8D4A-95B1-00D7840C6C8C}"/>
              </a:ext>
            </a:extLst>
          </p:cNvPr>
          <p:cNvCxnSpPr>
            <a:cxnSpLocks/>
            <a:stCxn id="10" idx="3"/>
            <a:endCxn id="5" idx="0"/>
          </p:cNvCxnSpPr>
          <p:nvPr/>
        </p:nvCxnSpPr>
        <p:spPr>
          <a:xfrm flipH="1">
            <a:off x="4143632" y="4246392"/>
            <a:ext cx="34013" cy="3750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6892343-DAB6-BD4D-8F70-CD50313A1586}"/>
              </a:ext>
            </a:extLst>
          </p:cNvPr>
          <p:cNvCxnSpPr>
            <a:cxnSpLocks/>
            <a:stCxn id="11" idx="2"/>
            <a:endCxn id="10" idx="6"/>
          </p:cNvCxnSpPr>
          <p:nvPr/>
        </p:nvCxnSpPr>
        <p:spPr>
          <a:xfrm flipH="1" flipV="1">
            <a:off x="6118321" y="3529913"/>
            <a:ext cx="1174222" cy="1359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8231B32-CF95-8949-B63A-C52FF0325643}"/>
              </a:ext>
            </a:extLst>
          </p:cNvPr>
          <p:cNvCxnSpPr>
            <a:cxnSpLocks/>
            <a:stCxn id="9" idx="1"/>
            <a:endCxn id="8" idx="6"/>
          </p:cNvCxnSpPr>
          <p:nvPr/>
        </p:nvCxnSpPr>
        <p:spPr>
          <a:xfrm flipH="1" flipV="1">
            <a:off x="9205782" y="1425146"/>
            <a:ext cx="693372" cy="3276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B5CFB47-DD13-C14C-9B1C-986E81CE6192}"/>
              </a:ext>
            </a:extLst>
          </p:cNvPr>
          <p:cNvCxnSpPr>
            <a:cxnSpLocks/>
            <a:stCxn id="12" idx="1"/>
            <a:endCxn id="10" idx="5"/>
          </p:cNvCxnSpPr>
          <p:nvPr/>
        </p:nvCxnSpPr>
        <p:spPr>
          <a:xfrm flipH="1" flipV="1">
            <a:off x="5785354" y="4246392"/>
            <a:ext cx="351168" cy="79331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5480561-F654-9F41-930C-2934153698A1}"/>
              </a:ext>
            </a:extLst>
          </p:cNvPr>
          <p:cNvGrpSpPr/>
          <p:nvPr/>
        </p:nvGrpSpPr>
        <p:grpSpPr>
          <a:xfrm rot="943278">
            <a:off x="9324956" y="4163097"/>
            <a:ext cx="1979329" cy="2258933"/>
            <a:chOff x="6858000" y="3505200"/>
            <a:chExt cx="1841500" cy="1635125"/>
          </a:xfrm>
        </p:grpSpPr>
        <p:pic>
          <p:nvPicPr>
            <p:cNvPr id="41" name="Picture 5" descr="C:\Users\mbadgley\AppData\Local\Microsoft\Windows\Temporary Internet Files\Content.IE5\JATUTJSR\MCj04247980000[1].wmf">
              <a:extLst>
                <a:ext uri="{FF2B5EF4-FFF2-40B4-BE49-F238E27FC236}">
                  <a16:creationId xmlns:a16="http://schemas.microsoft.com/office/drawing/2014/main" id="{5453C9C0-F994-4944-ABBE-E9BE375CE4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7DFB513-EE7A-434F-AA1E-F442EA520D64}"/>
                </a:ext>
              </a:extLst>
            </p:cNvPr>
            <p:cNvSpPr txBox="1"/>
            <p:nvPr/>
          </p:nvSpPr>
          <p:spPr>
            <a:xfrm rot="20843219">
              <a:off x="6987343" y="4165497"/>
              <a:ext cx="1606677" cy="401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4400">
                <a:defRPr/>
              </a:pPr>
              <a:r>
                <a:rPr lang="en-US" sz="1000" kern="0" dirty="0">
                  <a:solidFill>
                    <a:sysClr val="windowText" lastClr="000000"/>
                  </a:solidFill>
                  <a:latin typeface="Comic Sans MS" pitchFamily="66" charset="0"/>
                </a:rPr>
                <a:t>Question – What is the pattern here?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kern="0" dirty="0">
                <a:solidFill>
                  <a:sysClr val="windowText" lastClr="000000"/>
                </a:solidFill>
                <a:latin typeface="Comic Sans MS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015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1DF7A64-7BFB-4D4E-8A3D-14F737D36574}"/>
              </a:ext>
            </a:extLst>
          </p:cNvPr>
          <p:cNvCxnSpPr>
            <a:cxnSpLocks/>
            <a:stCxn id="15" idx="0"/>
            <a:endCxn id="4" idx="4"/>
          </p:cNvCxnSpPr>
          <p:nvPr/>
        </p:nvCxnSpPr>
        <p:spPr>
          <a:xfrm flipH="1" flipV="1">
            <a:off x="4526692" y="2471351"/>
            <a:ext cx="302252" cy="18668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F663C43F-3DAB-604D-B375-E8327D0EE9BB}"/>
              </a:ext>
            </a:extLst>
          </p:cNvPr>
          <p:cNvSpPr/>
          <p:nvPr/>
        </p:nvSpPr>
        <p:spPr>
          <a:xfrm>
            <a:off x="3692122" y="4338218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Account Takeover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5C77252-5CCE-B34C-9ADC-030280D9F5C0}"/>
              </a:ext>
            </a:extLst>
          </p:cNvPr>
          <p:cNvSpPr/>
          <p:nvPr/>
        </p:nvSpPr>
        <p:spPr>
          <a:xfrm>
            <a:off x="1346886" y="2594919"/>
            <a:ext cx="2273643" cy="2026508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3. Data Breach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3E0EB2-6E22-3148-9CED-081907FEE378}"/>
              </a:ext>
            </a:extLst>
          </p:cNvPr>
          <p:cNvSpPr/>
          <p:nvPr/>
        </p:nvSpPr>
        <p:spPr>
          <a:xfrm>
            <a:off x="3389870" y="444843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Credentials Spill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AF2C08-38B5-0541-A619-B2891F018CB2}"/>
              </a:ext>
            </a:extLst>
          </p:cNvPr>
          <p:cNvCxnSpPr>
            <a:cxnSpLocks/>
            <a:stCxn id="2" idx="7"/>
            <a:endCxn id="4" idx="3"/>
          </p:cNvCxnSpPr>
          <p:nvPr/>
        </p:nvCxnSpPr>
        <p:spPr>
          <a:xfrm flipV="1">
            <a:off x="3287562" y="2174576"/>
            <a:ext cx="435275" cy="7171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9A31344-1270-A249-8601-BF8EBCE68603}"/>
              </a:ext>
            </a:extLst>
          </p:cNvPr>
          <p:cNvSpPr/>
          <p:nvPr/>
        </p:nvSpPr>
        <p:spPr>
          <a:xfrm>
            <a:off x="5965765" y="2249926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bounty put up for sale on Dark Web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A7C6F02-DDF1-A24A-B7A1-764EB570760B}"/>
              </a:ext>
            </a:extLst>
          </p:cNvPr>
          <p:cNvCxnSpPr>
            <a:cxnSpLocks/>
            <a:stCxn id="19" idx="1"/>
            <a:endCxn id="4" idx="6"/>
          </p:cNvCxnSpPr>
          <p:nvPr/>
        </p:nvCxnSpPr>
        <p:spPr>
          <a:xfrm flipH="1" flipV="1">
            <a:off x="5663513" y="1458097"/>
            <a:ext cx="635219" cy="10886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C37D56A-E161-F34F-B1C1-1FC1DD782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489" y="857250"/>
            <a:ext cx="4696021" cy="5143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D156EC-B0C2-FC4A-AD4B-CB618902B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78758">
            <a:off x="5049562" y="2891694"/>
            <a:ext cx="7142438" cy="366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65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animBg="1"/>
      <p:bldP spid="4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19B8ADD-BC5D-1041-8D32-E90A4E41251B}"/>
              </a:ext>
            </a:extLst>
          </p:cNvPr>
          <p:cNvSpPr/>
          <p:nvPr/>
        </p:nvSpPr>
        <p:spPr>
          <a:xfrm>
            <a:off x="1346886" y="2594919"/>
            <a:ext cx="2273643" cy="2026508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4. Credential Stuffing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B2FC58F-06E4-2E40-95DC-4903CE0B3E91}"/>
              </a:ext>
            </a:extLst>
          </p:cNvPr>
          <p:cNvSpPr/>
          <p:nvPr/>
        </p:nvSpPr>
        <p:spPr>
          <a:xfrm>
            <a:off x="4143632" y="411892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spilled credentials on other sites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7D73C4F-386C-8249-A714-9828A5DCDB59}"/>
              </a:ext>
            </a:extLst>
          </p:cNvPr>
          <p:cNvCxnSpPr>
            <a:cxnSpLocks/>
            <a:endCxn id="3" idx="3"/>
          </p:cNvCxnSpPr>
          <p:nvPr/>
        </p:nvCxnSpPr>
        <p:spPr>
          <a:xfrm flipV="1">
            <a:off x="3287562" y="2141625"/>
            <a:ext cx="1189037" cy="7500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6BEC54BF-E8D6-1642-B84F-B391FBBDFA1C}"/>
              </a:ext>
            </a:extLst>
          </p:cNvPr>
          <p:cNvSpPr/>
          <p:nvPr/>
        </p:nvSpPr>
        <p:spPr>
          <a:xfrm>
            <a:off x="4539047" y="3674076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Automated attack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F171A9-F1CF-E240-AD5F-4DDF4CAA463F}"/>
              </a:ext>
            </a:extLst>
          </p:cNvPr>
          <p:cNvCxnSpPr>
            <a:cxnSpLocks/>
            <a:stCxn id="8" idx="0"/>
            <a:endCxn id="3" idx="4"/>
          </p:cNvCxnSpPr>
          <p:nvPr/>
        </p:nvCxnSpPr>
        <p:spPr>
          <a:xfrm flipH="1" flipV="1">
            <a:off x="5280454" y="2438400"/>
            <a:ext cx="395415" cy="12356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2D46371A-471F-8547-8AE9-595CAD141C61}"/>
              </a:ext>
            </a:extLst>
          </p:cNvPr>
          <p:cNvSpPr/>
          <p:nvPr/>
        </p:nvSpPr>
        <p:spPr>
          <a:xfrm>
            <a:off x="6812690" y="1029730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Evade detection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C2EC694-8622-E14E-ADB4-045D0D47033C}"/>
              </a:ext>
            </a:extLst>
          </p:cNvPr>
          <p:cNvCxnSpPr>
            <a:cxnSpLocks/>
            <a:stCxn id="8" idx="7"/>
            <a:endCxn id="12" idx="3"/>
          </p:cNvCxnSpPr>
          <p:nvPr/>
        </p:nvCxnSpPr>
        <p:spPr>
          <a:xfrm flipV="1">
            <a:off x="6479723" y="2759463"/>
            <a:ext cx="665934" cy="12113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A10F0B57-71AA-364D-88D8-32CAF96AE257}"/>
              </a:ext>
            </a:extLst>
          </p:cNvPr>
          <p:cNvSpPr/>
          <p:nvPr/>
        </p:nvSpPr>
        <p:spPr>
          <a:xfrm>
            <a:off x="6996541" y="3743884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Using botnet/infected devices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B3C183-3802-3348-9DB7-510BFAFD6181}"/>
              </a:ext>
            </a:extLst>
          </p:cNvPr>
          <p:cNvCxnSpPr>
            <a:cxnSpLocks/>
            <a:stCxn id="16" idx="0"/>
            <a:endCxn id="12" idx="4"/>
          </p:cNvCxnSpPr>
          <p:nvPr/>
        </p:nvCxnSpPr>
        <p:spPr>
          <a:xfrm flipH="1" flipV="1">
            <a:off x="7949512" y="3056238"/>
            <a:ext cx="183851" cy="6876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F02D44E-2936-F84C-B207-803D49A99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157" y="1111425"/>
            <a:ext cx="9743409" cy="5264918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C741C066-6448-5D4F-A3A7-3CF57A50524A}"/>
              </a:ext>
            </a:extLst>
          </p:cNvPr>
          <p:cNvGrpSpPr/>
          <p:nvPr/>
        </p:nvGrpSpPr>
        <p:grpSpPr>
          <a:xfrm rot="943278">
            <a:off x="267651" y="3945255"/>
            <a:ext cx="1979329" cy="2258933"/>
            <a:chOff x="6858000" y="3505200"/>
            <a:chExt cx="1841500" cy="1635125"/>
          </a:xfrm>
        </p:grpSpPr>
        <p:pic>
          <p:nvPicPr>
            <p:cNvPr id="21" name="Picture 5" descr="C:\Users\mbadgley\AppData\Local\Microsoft\Windows\Temporary Internet Files\Content.IE5\JATUTJSR\MCj04247980000[1].wmf">
              <a:extLst>
                <a:ext uri="{FF2B5EF4-FFF2-40B4-BE49-F238E27FC236}">
                  <a16:creationId xmlns:a16="http://schemas.microsoft.com/office/drawing/2014/main" id="{A4FAFC8E-94A5-284F-8C59-CD0153DABD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8559AA0-26A8-454A-9EDE-C566CD8647C4}"/>
                </a:ext>
              </a:extLst>
            </p:cNvPr>
            <p:cNvSpPr txBox="1"/>
            <p:nvPr/>
          </p:nvSpPr>
          <p:spPr>
            <a:xfrm rot="20843219">
              <a:off x="6987343" y="3998410"/>
              <a:ext cx="1606677" cy="735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4400">
                <a:defRPr/>
              </a:pPr>
              <a:r>
                <a:rPr lang="en-US" sz="1000" kern="0" dirty="0">
                  <a:solidFill>
                    <a:sysClr val="windowText" lastClr="000000"/>
                  </a:solidFill>
                  <a:latin typeface="Comic Sans MS" pitchFamily="66" charset="0"/>
                </a:rPr>
                <a:t>Question – what might you do to protect yourself from a Credential Stuffing attack?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kern="0" dirty="0">
                <a:solidFill>
                  <a:sysClr val="windowText" lastClr="000000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BBF6893-D8B3-4244-9ADE-89440E97EAB8}"/>
              </a:ext>
            </a:extLst>
          </p:cNvPr>
          <p:cNvGrpSpPr/>
          <p:nvPr/>
        </p:nvGrpSpPr>
        <p:grpSpPr>
          <a:xfrm rot="943278">
            <a:off x="2777330" y="4123086"/>
            <a:ext cx="1979329" cy="2258933"/>
            <a:chOff x="6858000" y="3505200"/>
            <a:chExt cx="1841500" cy="1635125"/>
          </a:xfrm>
        </p:grpSpPr>
        <p:pic>
          <p:nvPicPr>
            <p:cNvPr id="24" name="Picture 5" descr="C:\Users\mbadgley\AppData\Local\Microsoft\Windows\Temporary Internet Files\Content.IE5\JATUTJSR\MCj04247980000[1].wmf">
              <a:extLst>
                <a:ext uri="{FF2B5EF4-FFF2-40B4-BE49-F238E27FC236}">
                  <a16:creationId xmlns:a16="http://schemas.microsoft.com/office/drawing/2014/main" id="{37FA9BCC-B6C8-2E42-9047-12A063B21C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9709C5-28CC-CF4C-802B-3EC374C460C6}"/>
                </a:ext>
              </a:extLst>
            </p:cNvPr>
            <p:cNvSpPr txBox="1"/>
            <p:nvPr/>
          </p:nvSpPr>
          <p:spPr>
            <a:xfrm rot="20843219">
              <a:off x="6987343" y="4054106"/>
              <a:ext cx="1606677" cy="623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4400">
                <a:defRPr/>
              </a:pPr>
              <a:r>
                <a:rPr lang="en-US" sz="1000" kern="0" dirty="0">
                  <a:solidFill>
                    <a:sysClr val="windowText" lastClr="000000"/>
                  </a:solidFill>
                  <a:latin typeface="Comic Sans MS" pitchFamily="66" charset="0"/>
                </a:rPr>
                <a:t>Question – with your new found knowledge, do you think you are being targeted?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kern="0" dirty="0">
                <a:solidFill>
                  <a:sysClr val="windowText" lastClr="000000"/>
                </a:solidFill>
                <a:latin typeface="Comic Sans MS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023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8" grpId="0" animBg="1"/>
      <p:bldP spid="12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E46FCC0-769F-2449-BA16-D8481C715657}"/>
              </a:ext>
            </a:extLst>
          </p:cNvPr>
          <p:cNvSpPr/>
          <p:nvPr/>
        </p:nvSpPr>
        <p:spPr>
          <a:xfrm>
            <a:off x="1346886" y="2594919"/>
            <a:ext cx="2273643" cy="2026508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 They can bought on the Dark Web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B047125-B6E6-944F-996A-656B6CD2730C}"/>
              </a:ext>
            </a:extLst>
          </p:cNvPr>
          <p:cNvSpPr/>
          <p:nvPr/>
        </p:nvSpPr>
        <p:spPr>
          <a:xfrm>
            <a:off x="3389870" y="444843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Previously spilled credentials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4382CA0-7A85-8D44-BE1E-5CA7A253F19B}"/>
              </a:ext>
            </a:extLst>
          </p:cNvPr>
          <p:cNvCxnSpPr>
            <a:cxnSpLocks/>
          </p:cNvCxnSpPr>
          <p:nvPr/>
        </p:nvCxnSpPr>
        <p:spPr>
          <a:xfrm flipV="1">
            <a:off x="3287562" y="2174576"/>
            <a:ext cx="435275" cy="7171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E56F23C-A36E-9043-B3C5-EB3B778E0B97}"/>
              </a:ext>
            </a:extLst>
          </p:cNvPr>
          <p:cNvSpPr/>
          <p:nvPr/>
        </p:nvSpPr>
        <p:spPr>
          <a:xfrm>
            <a:off x="4294438" y="3373396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$20-$200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3867AB1-1185-3B48-969A-679E4492CED1}"/>
              </a:ext>
            </a:extLst>
          </p:cNvPr>
          <p:cNvCxnSpPr>
            <a:cxnSpLocks/>
            <a:stCxn id="6" idx="0"/>
            <a:endCxn id="3" idx="4"/>
          </p:cNvCxnSpPr>
          <p:nvPr/>
        </p:nvCxnSpPr>
        <p:spPr>
          <a:xfrm flipH="1" flipV="1">
            <a:off x="4526692" y="2471351"/>
            <a:ext cx="904568" cy="9020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79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{CBA74A03-2772-7849-8B43-9DE48AF20420}tf10001063</Template>
  <TotalTime>125</TotalTime>
  <Words>567</Words>
  <Application>Microsoft Macintosh PowerPoint</Application>
  <PresentationFormat>Widescreen</PresentationFormat>
  <Paragraphs>85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Century Gothic</vt:lpstr>
      <vt:lpstr>Comic Sans MS</vt:lpstr>
      <vt:lpstr>Mesh</vt:lpstr>
      <vt:lpstr>Digital Self Defense </vt:lpstr>
      <vt:lpstr>PowerPoint Presentation</vt:lpstr>
      <vt:lpstr>PowerPoint Presentation</vt:lpstr>
      <vt:lpstr>How do they get hold of my login/password?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can I do to avoid becoming a victim?</vt:lpstr>
      <vt:lpstr>PowerPoint Presentation</vt:lpstr>
      <vt:lpstr>Use a Password Manager</vt:lpstr>
      <vt:lpstr>Change all your on-line passwords using a different strong password for each</vt:lpstr>
      <vt:lpstr>Turn on 2FA for your accounts (start with e-mail)</vt:lpstr>
      <vt:lpstr>Find out if you have been compromised (hint: you probably have been already)</vt:lpstr>
      <vt:lpstr>Learn the signs of phishing campaigns</vt:lpstr>
      <vt:lpstr>Never give out personal or sensitive information until you have verified who you are talking to</vt:lpstr>
      <vt:lpstr>E-mail (and SMS) is not confidential – encrypt sensitive files before sending them</vt:lpstr>
      <vt:lpstr>Buy this book</vt:lpstr>
      <vt:lpstr>Freeze your credit</vt:lpstr>
      <vt:lpstr>Monitor your credit</vt:lpstr>
      <vt:lpstr>Monitor your banking activity (alerts)</vt:lpstr>
      <vt:lpstr>Confirm wiring instructions over the phone AND lookup routing number and IBAN – never blindly trust e-mail messages</vt:lpstr>
      <vt:lpstr>Be wary of on-line dating scams</vt:lpstr>
      <vt:lpstr>Know it is easy to spoof Caller ID – it is not the IRS or Technical Support that is calling you </vt:lpstr>
      <vt:lpstr>Invest in a secure on-line backup service (if you want to recover from a Ransomware attack)</vt:lpstr>
      <vt:lpstr>Turn on hard-drive encryption – in case your laptop is stolen</vt:lpstr>
      <vt:lpstr>Wipe clean your old Mac/PC/Device before selling/donating it</vt:lpstr>
      <vt:lpstr>Take care using free public Wifi – use a VPN</vt:lpstr>
      <vt:lpstr>Check https://haveibeenpwned.com/</vt:lpstr>
      <vt:lpstr>Spread the word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Self Defense </dc:title>
  <dc:creator>Jason Chambers (jaschamb)</dc:creator>
  <cp:lastModifiedBy>Jason Chambers (jaschamb)</cp:lastModifiedBy>
  <cp:revision>23</cp:revision>
  <dcterms:created xsi:type="dcterms:W3CDTF">2019-08-18T19:09:46Z</dcterms:created>
  <dcterms:modified xsi:type="dcterms:W3CDTF">2019-08-18T21:14:58Z</dcterms:modified>
</cp:coreProperties>
</file>